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Merriweather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5"/>
  </p:normalViewPr>
  <p:slideViewPr>
    <p:cSldViewPr snapToGrid="0">
      <p:cViewPr varScale="1">
        <p:scale>
          <a:sx n="94" d="100"/>
          <a:sy n="94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ea420e92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ea420e92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4ea420e921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ea420e9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ea420e92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34ea420e921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2 master">
  <p:cSld name="Slide 12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863798" y="1699260"/>
            <a:ext cx="7416403" cy="231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1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Library Management System </a:t>
            </a:r>
            <a:br>
              <a:rPr lang="en-US" sz="4850" b="1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485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(DAMG 6210)</a:t>
            </a:r>
            <a:endParaRPr sz="4850" b="1" i="0" u="none" strike="noStrike" cap="none"/>
          </a:p>
        </p:txBody>
      </p:sp>
      <p:sp>
        <p:nvSpPr>
          <p:cNvPr id="66" name="Google Shape;66;p15"/>
          <p:cNvSpPr/>
          <p:nvPr/>
        </p:nvSpPr>
        <p:spPr>
          <a:xfrm>
            <a:off x="863798" y="4383286"/>
            <a:ext cx="7416403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sz="1900" b="0" i="0" u="none" strike="noStrike" cap="none"/>
          </a:p>
        </p:txBody>
      </p:sp>
      <p:sp>
        <p:nvSpPr>
          <p:cNvPr id="67" name="Google Shape;67;p15"/>
          <p:cNvSpPr/>
          <p:nvPr/>
        </p:nvSpPr>
        <p:spPr>
          <a:xfrm>
            <a:off x="863798" y="5148263"/>
            <a:ext cx="4936569" cy="61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850"/>
              <a:buFont typeface="Merriweather"/>
              <a:buNone/>
            </a:pPr>
            <a:r>
              <a:rPr lang="en-US" sz="3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Group 10</a:t>
            </a:r>
            <a:endParaRPr sz="3850" b="0" i="0" u="none" strike="noStrike" cap="none"/>
          </a:p>
        </p:txBody>
      </p:sp>
      <p:sp>
        <p:nvSpPr>
          <p:cNvPr id="68" name="Google Shape;68;p15"/>
          <p:cNvSpPr/>
          <p:nvPr/>
        </p:nvSpPr>
        <p:spPr>
          <a:xfrm>
            <a:off x="863798" y="6135410"/>
            <a:ext cx="7416403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1" i="1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Professor</a:t>
            </a: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-US" sz="1900" b="1" i="1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Manuel </a:t>
            </a:r>
            <a:r>
              <a:rPr lang="en-US" sz="1900" b="1" i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Montrond</a:t>
            </a:r>
            <a:endParaRPr sz="1900" b="1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/>
        </p:nvSpPr>
        <p:spPr>
          <a:xfrm>
            <a:off x="626269" y="492085"/>
            <a:ext cx="4473773" cy="55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lang="en-US" sz="350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Triggers</a:t>
            </a:r>
            <a:endParaRPr sz="3500" b="1" i="0" u="none" strike="noStrike" cap="none"/>
          </a:p>
        </p:txBody>
      </p:sp>
      <p:sp>
        <p:nvSpPr>
          <p:cNvPr id="182" name="Google Shape;182;p24"/>
          <p:cNvSpPr/>
          <p:nvPr/>
        </p:nvSpPr>
        <p:spPr>
          <a:xfrm>
            <a:off x="7303770" y="1470887"/>
            <a:ext cx="22800" cy="6458700"/>
          </a:xfrm>
          <a:prstGeom prst="roundRect">
            <a:avLst>
              <a:gd name="adj" fmla="val 328785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6523732" y="1419225"/>
            <a:ext cx="537000" cy="22800"/>
          </a:xfrm>
          <a:prstGeom prst="roundRect">
            <a:avLst>
              <a:gd name="adj" fmla="val 328785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7113925" y="1153239"/>
            <a:ext cx="402600" cy="402600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7180957" y="1186696"/>
            <a:ext cx="2685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100" b="0" i="0" u="none" strike="noStrike" cap="none"/>
          </a:p>
        </p:txBody>
      </p:sp>
      <p:sp>
        <p:nvSpPr>
          <p:cNvPr id="186" name="Google Shape;186;p24"/>
          <p:cNvSpPr/>
          <p:nvPr/>
        </p:nvSpPr>
        <p:spPr>
          <a:xfrm>
            <a:off x="4183618" y="1359575"/>
            <a:ext cx="2236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 Fine trigger</a:t>
            </a:r>
            <a:endParaRPr sz="1750" b="0" i="0" u="none" strike="noStrike" cap="none"/>
          </a:p>
        </p:txBody>
      </p:sp>
      <p:sp>
        <p:nvSpPr>
          <p:cNvPr id="187" name="Google Shape;187;p24"/>
          <p:cNvSpPr/>
          <p:nvPr/>
        </p:nvSpPr>
        <p:spPr>
          <a:xfrm>
            <a:off x="702469" y="1746409"/>
            <a:ext cx="57942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After UPDATE on TRANSACTION. If transaction_status changes to 'Completed' and the book is returned late, automatically insert a Fine using UDF: </a:t>
            </a:r>
            <a:r>
              <a:rPr lang="en-US" sz="1400" b="0" i="1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fn_CalculateLateFee</a:t>
            </a:r>
            <a:endParaRPr sz="1400" b="0" i="0" u="none" strike="noStrike" cap="none"/>
          </a:p>
        </p:txBody>
      </p:sp>
      <p:pic>
        <p:nvPicPr>
          <p:cNvPr id="188" name="Google Shape;188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269" y="3034903"/>
            <a:ext cx="5794177" cy="250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7493615" y="4676180"/>
            <a:ext cx="537000" cy="22800"/>
          </a:xfrm>
          <a:prstGeom prst="roundRect">
            <a:avLst>
              <a:gd name="adj" fmla="val 328785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7113925" y="4562594"/>
            <a:ext cx="402600" cy="402600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7180957" y="4596051"/>
            <a:ext cx="2685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100"/>
              <a:buFont typeface="Merriweather"/>
              <a:buNone/>
            </a:pPr>
            <a:r>
              <a:rPr lang="en-US" sz="21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100" b="0" i="0" u="none" strike="noStrike" cap="none"/>
          </a:p>
        </p:txBody>
      </p:sp>
      <p:sp>
        <p:nvSpPr>
          <p:cNvPr id="192" name="Google Shape;192;p24"/>
          <p:cNvSpPr/>
          <p:nvPr/>
        </p:nvSpPr>
        <p:spPr>
          <a:xfrm>
            <a:off x="8209955" y="4540329"/>
            <a:ext cx="3026648" cy="15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Copy Condition trigger</a:t>
            </a:r>
            <a:endParaRPr sz="1750" b="0" i="0" u="none" strike="noStrike" cap="none" dirty="0"/>
          </a:p>
        </p:txBody>
      </p:sp>
      <p:sp>
        <p:nvSpPr>
          <p:cNvPr id="193" name="Google Shape;193;p24"/>
          <p:cNvSpPr/>
          <p:nvPr/>
        </p:nvSpPr>
        <p:spPr>
          <a:xfrm>
            <a:off x="8209955" y="4927163"/>
            <a:ext cx="57942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After UPDATE on COPY. If condition changes to 'Damaged', automatically set availability_status to 'Unavailable'</a:t>
            </a:r>
            <a:endParaRPr sz="1400" b="0" i="0" u="none" strike="noStrike" cap="none"/>
          </a:p>
        </p:txBody>
      </p:sp>
      <p:pic>
        <p:nvPicPr>
          <p:cNvPr id="194" name="Google Shape;194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9950" y="5606825"/>
            <a:ext cx="6866746" cy="25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>
            <a:off x="8209955" y="5958245"/>
            <a:ext cx="5794177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/>
          </a:p>
        </p:txBody>
      </p:sp>
      <p:sp>
        <p:nvSpPr>
          <p:cNvPr id="196" name="Google Shape;196;p24"/>
          <p:cNvSpPr/>
          <p:nvPr/>
        </p:nvSpPr>
        <p:spPr>
          <a:xfrm>
            <a:off x="626269" y="8069104"/>
            <a:ext cx="13377862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626269" y="492085"/>
            <a:ext cx="4473773" cy="55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lang="en-US" sz="350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Encryption Process:</a:t>
            </a:r>
            <a:endParaRPr sz="3500" b="1" i="0" u="none" strike="noStrike" cap="none"/>
          </a:p>
        </p:txBody>
      </p:sp>
      <p:sp>
        <p:nvSpPr>
          <p:cNvPr id="203" name="Google Shape;203;p25"/>
          <p:cNvSpPr/>
          <p:nvPr/>
        </p:nvSpPr>
        <p:spPr>
          <a:xfrm>
            <a:off x="1789390" y="1588175"/>
            <a:ext cx="2236827" cy="27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Setup</a:t>
            </a:r>
            <a:endParaRPr sz="1750" b="0" i="0" u="none" strike="noStrike" cap="none"/>
          </a:p>
        </p:txBody>
      </p:sp>
      <p:sp>
        <p:nvSpPr>
          <p:cNvPr id="204" name="Google Shape;204;p25"/>
          <p:cNvSpPr/>
          <p:nvPr/>
        </p:nvSpPr>
        <p:spPr>
          <a:xfrm>
            <a:off x="1789390" y="1975009"/>
            <a:ext cx="12214741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Add VARBINARY columns.</a:t>
            </a:r>
            <a:endParaRPr sz="1400" b="0" i="0" u="none" strike="noStrike" cap="none"/>
          </a:p>
        </p:txBody>
      </p:sp>
      <p:sp>
        <p:nvSpPr>
          <p:cNvPr id="205" name="Google Shape;205;p25"/>
          <p:cNvSpPr/>
          <p:nvPr/>
        </p:nvSpPr>
        <p:spPr>
          <a:xfrm>
            <a:off x="1789390" y="2661880"/>
            <a:ext cx="2236827" cy="27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Security</a:t>
            </a:r>
            <a:endParaRPr sz="1750" b="0" i="0" u="none" strike="noStrike" cap="none"/>
          </a:p>
        </p:txBody>
      </p:sp>
      <p:sp>
        <p:nvSpPr>
          <p:cNvPr id="206" name="Google Shape;206;p25"/>
          <p:cNvSpPr/>
          <p:nvPr/>
        </p:nvSpPr>
        <p:spPr>
          <a:xfrm>
            <a:off x="1789390" y="3048714"/>
            <a:ext cx="12214741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Create Master Key and Certificate.</a:t>
            </a:r>
            <a:endParaRPr sz="1400" b="0" i="0" u="none" strike="noStrike" cap="none"/>
          </a:p>
        </p:txBody>
      </p:sp>
      <p:sp>
        <p:nvSpPr>
          <p:cNvPr id="207" name="Google Shape;207;p25"/>
          <p:cNvSpPr/>
          <p:nvPr/>
        </p:nvSpPr>
        <p:spPr>
          <a:xfrm>
            <a:off x="1789390" y="3735586"/>
            <a:ext cx="2236827" cy="27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Encryption Key</a:t>
            </a:r>
            <a:endParaRPr sz="1750" b="0" i="0" u="none" strike="noStrike" cap="none"/>
          </a:p>
        </p:txBody>
      </p:sp>
      <p:sp>
        <p:nvSpPr>
          <p:cNvPr id="208" name="Google Shape;208;p25"/>
          <p:cNvSpPr/>
          <p:nvPr/>
        </p:nvSpPr>
        <p:spPr>
          <a:xfrm>
            <a:off x="1789390" y="4122420"/>
            <a:ext cx="12214741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Generate AES_256 key.</a:t>
            </a:r>
            <a:endParaRPr sz="1400" b="0" i="0" u="none" strike="noStrike" cap="none"/>
          </a:p>
        </p:txBody>
      </p:sp>
      <p:sp>
        <p:nvSpPr>
          <p:cNvPr id="209" name="Google Shape;209;p25"/>
          <p:cNvSpPr/>
          <p:nvPr/>
        </p:nvSpPr>
        <p:spPr>
          <a:xfrm>
            <a:off x="1789390" y="4809292"/>
            <a:ext cx="2236827" cy="27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 Encryption</a:t>
            </a:r>
            <a:endParaRPr sz="1750" b="0" i="0" u="none" strike="noStrike" cap="none"/>
          </a:p>
        </p:txBody>
      </p:sp>
      <p:sp>
        <p:nvSpPr>
          <p:cNvPr id="210" name="Google Shape;210;p25"/>
          <p:cNvSpPr/>
          <p:nvPr/>
        </p:nvSpPr>
        <p:spPr>
          <a:xfrm>
            <a:off x="1789390" y="5207437"/>
            <a:ext cx="12214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Encrypt phone and email data.</a:t>
            </a:r>
            <a:endParaRPr sz="1400" b="0" i="0" u="none" strike="noStrike" cap="none"/>
          </a:p>
        </p:txBody>
      </p:sp>
      <p:sp>
        <p:nvSpPr>
          <p:cNvPr id="211" name="Google Shape;211;p25"/>
          <p:cNvSpPr/>
          <p:nvPr/>
        </p:nvSpPr>
        <p:spPr>
          <a:xfrm>
            <a:off x="1789390" y="6003965"/>
            <a:ext cx="2236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Cleanup &amp; Access</a:t>
            </a:r>
            <a:endParaRPr sz="1750" b="0" i="0" u="none" strike="noStrike" cap="none"/>
          </a:p>
        </p:txBody>
      </p:sp>
      <p:sp>
        <p:nvSpPr>
          <p:cNvPr id="212" name="Google Shape;212;p25"/>
          <p:cNvSpPr/>
          <p:nvPr/>
        </p:nvSpPr>
        <p:spPr>
          <a:xfrm>
            <a:off x="1789390" y="6390799"/>
            <a:ext cx="12214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Rename encrypted columns; decrypt data when needed.</a:t>
            </a:r>
            <a:endParaRPr sz="1400" b="0" i="0" u="none" strike="noStrike" cap="none"/>
          </a:p>
        </p:txBody>
      </p:sp>
      <p:pic>
        <p:nvPicPr>
          <p:cNvPr id="213" name="Google Shape;213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2125" y="4015146"/>
            <a:ext cx="4473775" cy="53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975" y="1124925"/>
            <a:ext cx="8750026" cy="27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/>
          <p:nvPr/>
        </p:nvSpPr>
        <p:spPr>
          <a:xfrm>
            <a:off x="12899975" y="7830275"/>
            <a:ext cx="2639100" cy="138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404" y="1267891"/>
            <a:ext cx="1012508" cy="121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729" y="2406716"/>
            <a:ext cx="1012508" cy="121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404" y="3537260"/>
            <a:ext cx="1012508" cy="121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079" y="4707856"/>
            <a:ext cx="1012508" cy="121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6379" y="5846564"/>
            <a:ext cx="1012508" cy="1215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178001" y="140625"/>
            <a:ext cx="9910200" cy="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Power BI Visualizations</a:t>
            </a:r>
            <a:endParaRPr sz="4850" b="1" i="0" u="none" strike="noStrike" cap="none"/>
          </a:p>
        </p:txBody>
      </p:sp>
      <p:sp>
        <p:nvSpPr>
          <p:cNvPr id="227" name="Google Shape;227;p26"/>
          <p:cNvSpPr/>
          <p:nvPr/>
        </p:nvSpPr>
        <p:spPr>
          <a:xfrm>
            <a:off x="863798" y="5663684"/>
            <a:ext cx="4054078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sz="1900" b="0" i="0" u="none" strike="noStrike" cap="none"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550" y="1064325"/>
            <a:ext cx="11483883" cy="7165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/>
          <p:nvPr/>
        </p:nvSpPr>
        <p:spPr>
          <a:xfrm>
            <a:off x="12837275" y="7760850"/>
            <a:ext cx="2639100" cy="138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5" y="1407375"/>
            <a:ext cx="7732710" cy="43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9675" y="1441050"/>
            <a:ext cx="6983350" cy="4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/>
          <p:nvPr/>
        </p:nvSpPr>
        <p:spPr>
          <a:xfrm>
            <a:off x="12761075" y="7760850"/>
            <a:ext cx="2639100" cy="138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863798" y="3346609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sz="4850" b="1" i="0" u="none" strike="noStrike" cap="none"/>
          </a:p>
        </p:txBody>
      </p:sp>
      <p:sp>
        <p:nvSpPr>
          <p:cNvPr id="246" name="Google Shape;246;p28"/>
          <p:cNvSpPr/>
          <p:nvPr/>
        </p:nvSpPr>
        <p:spPr>
          <a:xfrm>
            <a:off x="863798" y="4488061"/>
            <a:ext cx="12902803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sz="190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784622" y="616506"/>
            <a:ext cx="5604986" cy="700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400"/>
              <a:buFont typeface="Merriweather"/>
              <a:buNone/>
            </a:pPr>
            <a:r>
              <a:rPr lang="en-US" sz="440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Team Members</a:t>
            </a:r>
            <a:endParaRPr sz="4400" b="1" i="0" u="none" strike="noStrike" cap="none"/>
          </a:p>
        </p:txBody>
      </p:sp>
      <p:pic>
        <p:nvPicPr>
          <p:cNvPr id="75" name="Google Shape;7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706" y="1765578"/>
            <a:ext cx="3551396" cy="219491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1354455" y="4240649"/>
            <a:ext cx="2989898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Sachin Vishaul Baskar</a:t>
            </a:r>
            <a:endParaRPr sz="2200" b="0" i="0" u="none" strike="noStrike" cap="none"/>
          </a:p>
        </p:txBody>
      </p:sp>
      <p:pic>
        <p:nvPicPr>
          <p:cNvPr id="77" name="Google Shape;77;p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502" y="1765578"/>
            <a:ext cx="3551396" cy="219491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5913953" y="4240649"/>
            <a:ext cx="2802493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Rutwik Ganagi</a:t>
            </a:r>
            <a:endParaRPr sz="2200" b="0" i="0" u="none" strike="noStrike" cap="none"/>
          </a:p>
        </p:txBody>
      </p:sp>
      <p:pic>
        <p:nvPicPr>
          <p:cNvPr id="79" name="Google Shape;79;p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05298" y="1765578"/>
            <a:ext cx="3551396" cy="219491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10379750" y="4240649"/>
            <a:ext cx="2802493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Dennis Sharon</a:t>
            </a:r>
            <a:endParaRPr sz="2200" b="0" i="0" u="none" strike="noStrike" cap="none"/>
          </a:p>
        </p:txBody>
      </p:sp>
      <p:sp>
        <p:nvSpPr>
          <p:cNvPr id="81" name="Google Shape;81;p16"/>
          <p:cNvSpPr/>
          <p:nvPr/>
        </p:nvSpPr>
        <p:spPr>
          <a:xfrm>
            <a:off x="3681055" y="7738586"/>
            <a:ext cx="2802493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Ashwin Badamikar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endParaRPr sz="220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2" name="Google Shape;82;p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72400" y="5263515"/>
            <a:ext cx="3551396" cy="219491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8146852" y="7738586"/>
            <a:ext cx="2802493" cy="35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Chetan Warad</a:t>
            </a:r>
            <a:endParaRPr sz="220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endParaRPr sz="220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100" b="1">
                <a:solidFill>
                  <a:schemeClr val="dk1"/>
                </a:solidFill>
              </a:rPr>
              <a:t>Chetan Warad</a:t>
            </a: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85" name="Google Shape;85;p1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06604" y="5263515"/>
            <a:ext cx="3551396" cy="219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72400" y="5263515"/>
            <a:ext cx="3551396" cy="219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312525" y="1938750"/>
            <a:ext cx="10890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b="1">
                <a:solidFill>
                  <a:schemeClr val="lt1"/>
                </a:solidFill>
              </a:rPr>
              <a:t>PROJECT OVERVIEW:</a:t>
            </a:r>
            <a:endParaRPr sz="4600" b="1">
              <a:solidFill>
                <a:schemeClr val="lt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12525" y="3312300"/>
            <a:ext cx="8595300" cy="54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project addresses manual library management inefficiencies, including error-prone tracking of reservations, delayed fine processing, and fragmented data access. It offers an automated SQL database solution with centralized resource tracking, policy-enforcing triggers/stored procedures, and real-time operational analytics via optimized views.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468775" y="2971800"/>
            <a:ext cx="3854400" cy="174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5" name="Google Shape;95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56423" y="262525"/>
            <a:ext cx="11975400" cy="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600"/>
              <a:buFont typeface="Merriweather"/>
              <a:buNone/>
            </a:pPr>
            <a:r>
              <a:rPr lang="en-US" sz="460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Entity Relationship Diagram (ERD)</a:t>
            </a:r>
            <a:endParaRPr sz="4600" b="1" i="0" u="none" strike="noStrike" cap="none"/>
          </a:p>
        </p:txBody>
      </p:sp>
      <p:pic>
        <p:nvPicPr>
          <p:cNvPr id="102" name="Google Shape;102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98025"/>
            <a:ext cx="14630401" cy="694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681395" y="366713"/>
            <a:ext cx="83340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250"/>
              <a:buFont typeface="Merriweather"/>
              <a:buNone/>
            </a:pPr>
            <a:r>
              <a:rPr lang="en-US" sz="425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Data Definition Language (DDL)</a:t>
            </a:r>
            <a:endParaRPr sz="4250" b="1" i="0" u="none" strike="noStrike" cap="none"/>
          </a:p>
        </p:txBody>
      </p:sp>
      <p:sp>
        <p:nvSpPr>
          <p:cNvPr id="109" name="Google Shape;109;p19"/>
          <p:cNvSpPr/>
          <p:nvPr/>
        </p:nvSpPr>
        <p:spPr>
          <a:xfrm>
            <a:off x="757595" y="2205990"/>
            <a:ext cx="13115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00"/>
              <a:buFont typeface="Merriweather"/>
              <a:buNone/>
            </a:pPr>
            <a:r>
              <a:rPr lang="en-US" sz="17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These DDLs define the core structure of our Library Management System.</a:t>
            </a:r>
            <a:endParaRPr sz="1700" b="0" i="0" u="none" strike="noStrike" cap="none"/>
          </a:p>
        </p:txBody>
      </p:sp>
      <p:pic>
        <p:nvPicPr>
          <p:cNvPr id="110" name="Google Shape;110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0995" y="2672664"/>
            <a:ext cx="5083851" cy="227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0450" y="5040325"/>
            <a:ext cx="8234240" cy="29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00751" y="2574539"/>
            <a:ext cx="4810600" cy="238958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7586901" y="5062657"/>
            <a:ext cx="6293525" cy="34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endParaRPr sz="170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863798" y="999411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1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CONSTRAINTS</a:t>
            </a:r>
            <a:endParaRPr sz="4850" b="1" i="0" u="none" strike="noStrike" cap="none"/>
          </a:p>
        </p:txBody>
      </p:sp>
      <p:sp>
        <p:nvSpPr>
          <p:cNvPr id="120" name="Google Shape;120;p20"/>
          <p:cNvSpPr/>
          <p:nvPr/>
        </p:nvSpPr>
        <p:spPr>
          <a:xfrm>
            <a:off x="863798" y="2264331"/>
            <a:ext cx="12902803" cy="39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database uses the following constraints to ensure data integrity:</a:t>
            </a:r>
            <a:endParaRPr sz="1900" b="0" i="0" u="none" strike="noStrike" cap="none"/>
          </a:p>
        </p:txBody>
      </p:sp>
      <p:sp>
        <p:nvSpPr>
          <p:cNvPr id="121" name="Google Shape;121;p20"/>
          <p:cNvSpPr/>
          <p:nvPr/>
        </p:nvSpPr>
        <p:spPr>
          <a:xfrm>
            <a:off x="863798" y="2936796"/>
            <a:ext cx="12902803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925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Char char="●"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Primary Keys: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Each table uses a unique IDENTITY column as its primary key (e.g., library_id, member_id, book_id).</a:t>
            </a:r>
            <a:endParaRPr sz="1900" b="0" i="0" u="none" strike="noStrike" cap="none"/>
          </a:p>
        </p:txBody>
      </p:sp>
      <p:sp>
        <p:nvSpPr>
          <p:cNvPr id="122" name="Google Shape;122;p20"/>
          <p:cNvSpPr/>
          <p:nvPr/>
        </p:nvSpPr>
        <p:spPr>
          <a:xfrm>
            <a:off x="863798" y="3812738"/>
            <a:ext cx="12902803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925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Char char="●"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Foreign Key Constraints: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Ensure data integrity across related tables (e.g., BOOK links to LIBRARY, GENRE, PUBLISHER).</a:t>
            </a:r>
            <a:endParaRPr sz="1900" b="0" i="0" u="none" strike="noStrike" cap="none"/>
          </a:p>
        </p:txBody>
      </p:sp>
      <p:sp>
        <p:nvSpPr>
          <p:cNvPr id="123" name="Google Shape;123;p20"/>
          <p:cNvSpPr/>
          <p:nvPr/>
        </p:nvSpPr>
        <p:spPr>
          <a:xfrm>
            <a:off x="863798" y="4688681"/>
            <a:ext cx="12902803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925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Char char="●"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Many-to-Many Relationships: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Managed via junction tables (e.g., BOOK_AUTHOR connecting BOOK and AUTHOR).</a:t>
            </a:r>
            <a:endParaRPr sz="1900" b="0" i="0" u="none" strike="noStrike" cap="none"/>
          </a:p>
        </p:txBody>
      </p:sp>
      <p:sp>
        <p:nvSpPr>
          <p:cNvPr id="124" name="Google Shape;124;p20"/>
          <p:cNvSpPr/>
          <p:nvPr/>
        </p:nvSpPr>
        <p:spPr>
          <a:xfrm>
            <a:off x="863798" y="5564624"/>
            <a:ext cx="12902803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925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Char char="●"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Check Constraints: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Enforce valid data entries (e.g., GENRE’s popularity_score between 0 and 10, valid conditions in COPY).</a:t>
            </a:r>
            <a:endParaRPr sz="1900" b="0" i="0" u="none" strike="noStrike" cap="none"/>
          </a:p>
        </p:txBody>
      </p:sp>
      <p:sp>
        <p:nvSpPr>
          <p:cNvPr id="125" name="Google Shape;125;p20"/>
          <p:cNvSpPr/>
          <p:nvPr/>
        </p:nvSpPr>
        <p:spPr>
          <a:xfrm>
            <a:off x="863798" y="6440567"/>
            <a:ext cx="12902803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925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Char char="●"/>
            </a:pPr>
            <a:r>
              <a:rPr lang="en-US" sz="190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Operational Table Relationships: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Tables like TRANSACTION, RESERVATION, FEEDBACK, FINE, MEMBERSHIP maintain consistent and reliable relationships.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626269" y="263485"/>
            <a:ext cx="44739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lang="en-US" sz="350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Stored Procedures</a:t>
            </a:r>
            <a:endParaRPr sz="3500" b="1" i="0" u="none" strike="noStrike" cap="none"/>
          </a:p>
        </p:txBody>
      </p:sp>
      <p:pic>
        <p:nvPicPr>
          <p:cNvPr id="132" name="Google Shape;132;p2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75" y="1167300"/>
            <a:ext cx="641175" cy="33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1789390" y="1117640"/>
            <a:ext cx="4147386" cy="16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Borrow Book (</a:t>
            </a:r>
            <a:r>
              <a:rPr lang="en-US" sz="1750" b="1" i="1" u="none" strike="noStrike" cap="none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sp_BorrowBook</a:t>
            </a:r>
            <a:r>
              <a:rPr lang="en-US" sz="175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):</a:t>
            </a:r>
            <a:endParaRPr sz="1750" b="1" i="0" u="none" strike="noStrike" cap="none" dirty="0"/>
          </a:p>
        </p:txBody>
      </p:sp>
      <p:sp>
        <p:nvSpPr>
          <p:cNvPr id="134" name="Google Shape;134;p21"/>
          <p:cNvSpPr/>
          <p:nvPr/>
        </p:nvSpPr>
        <p:spPr>
          <a:xfrm>
            <a:off x="1789390" y="1504474"/>
            <a:ext cx="12214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stored procedure facilitates the borrowing of a book by a library member, processed by a staff member. Upon successful execution, it returns a unique transaction ID.</a:t>
            </a:r>
            <a:endParaRPr sz="1400" b="0" i="0" u="none" strike="noStrike" cap="none"/>
          </a:p>
        </p:txBody>
      </p:sp>
      <p:pic>
        <p:nvPicPr>
          <p:cNvPr id="135" name="Google Shape;135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0676" y="2066775"/>
            <a:ext cx="3289200" cy="26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2474" y="4757376"/>
            <a:ext cx="727975" cy="3351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/>
          <p:nvPr/>
        </p:nvSpPr>
        <p:spPr>
          <a:xfrm>
            <a:off x="1713190" y="4936331"/>
            <a:ext cx="4018870" cy="16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Return Book (</a:t>
            </a:r>
            <a:r>
              <a:rPr lang="en-US" sz="1750" b="1" i="1" u="none" strike="noStrike" cap="none" dirty="0" err="1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sp_ReturnBook</a:t>
            </a:r>
            <a:r>
              <a:rPr lang="en-US" sz="175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):</a:t>
            </a:r>
            <a:endParaRPr sz="1750" b="1" i="0" u="none" strike="noStrike" cap="none" dirty="0"/>
          </a:p>
        </p:txBody>
      </p:sp>
      <p:sp>
        <p:nvSpPr>
          <p:cNvPr id="138" name="Google Shape;138;p21"/>
          <p:cNvSpPr/>
          <p:nvPr/>
        </p:nvSpPr>
        <p:spPr>
          <a:xfrm>
            <a:off x="1636990" y="5323165"/>
            <a:ext cx="12214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stored procedure allows a member to return a previously borrowed book using the original borrowing transaction ID. A User-Defined Function (UDF) calculates any applicable late fees, which are then returned as output.</a:t>
            </a:r>
            <a:endParaRPr sz="1400" b="0" i="0" u="none" strike="noStrike" cap="none"/>
          </a:p>
        </p:txBody>
      </p:sp>
      <p:pic>
        <p:nvPicPr>
          <p:cNvPr id="139" name="Google Shape;139;p2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8101" y="6002825"/>
            <a:ext cx="4953824" cy="21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1789390" y="9630847"/>
            <a:ext cx="12214741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611148" y="202644"/>
            <a:ext cx="89622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700"/>
              <a:buFont typeface="Merriweather"/>
              <a:buNone/>
            </a:pPr>
            <a:r>
              <a:rPr lang="en-US" sz="470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User-Defined Functions (UDFs)</a:t>
            </a:r>
            <a:endParaRPr sz="4700" b="1" i="0" u="none" strike="noStrike" cap="none"/>
          </a:p>
        </p:txBody>
      </p:sp>
      <p:pic>
        <p:nvPicPr>
          <p:cNvPr id="147" name="Google Shape;147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748" y="2074188"/>
            <a:ext cx="599837" cy="5998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839748" y="3066336"/>
            <a:ext cx="2999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Calculate Late Fee</a:t>
            </a:r>
            <a:endParaRPr sz="2350" b="0" i="0" u="none" strike="noStrike" cap="none"/>
          </a:p>
        </p:txBody>
      </p:sp>
      <p:sp>
        <p:nvSpPr>
          <p:cNvPr id="149" name="Google Shape;149;p22"/>
          <p:cNvSpPr/>
          <p:nvPr/>
        </p:nvSpPr>
        <p:spPr>
          <a:xfrm>
            <a:off x="839748" y="3585091"/>
            <a:ext cx="40770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0" i="1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Given a transaction_id, returns the late fee based on how many days overdue the book is</a:t>
            </a:r>
            <a:endParaRPr sz="1850" b="0" i="0" u="none" strike="noStrike" cap="none"/>
          </a:p>
        </p:txBody>
      </p:sp>
      <p:pic>
        <p:nvPicPr>
          <p:cNvPr id="150" name="Google Shape;150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950" y="4930375"/>
            <a:ext cx="4703600" cy="23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839748" y="6594277"/>
            <a:ext cx="4077057" cy="38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None/>
            </a:pPr>
            <a:endParaRPr sz="1850" b="0" i="0" u="none" strike="noStrike" cap="none"/>
          </a:p>
        </p:txBody>
      </p:sp>
      <p:pic>
        <p:nvPicPr>
          <p:cNvPr id="152" name="Google Shape;152;p2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6612" y="2074188"/>
            <a:ext cx="599837" cy="599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/>
          <p:nvPr/>
        </p:nvSpPr>
        <p:spPr>
          <a:xfrm>
            <a:off x="5276612" y="3066336"/>
            <a:ext cx="373091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Membership Duration</a:t>
            </a:r>
            <a:endParaRPr sz="2350" b="0" i="0" u="none" strike="noStrike" cap="none" dirty="0"/>
          </a:p>
        </p:txBody>
      </p:sp>
      <p:sp>
        <p:nvSpPr>
          <p:cNvPr id="154" name="Google Shape;154;p22"/>
          <p:cNvSpPr/>
          <p:nvPr/>
        </p:nvSpPr>
        <p:spPr>
          <a:xfrm>
            <a:off x="5200412" y="3585091"/>
            <a:ext cx="4077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0" i="1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Returns the number of days since a membership’s registration_date.</a:t>
            </a:r>
            <a:endParaRPr sz="1850" b="0" i="0" u="none" strike="noStrike" cap="none"/>
          </a:p>
        </p:txBody>
      </p:sp>
      <p:pic>
        <p:nvPicPr>
          <p:cNvPr id="155" name="Google Shape;155;p2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1800" y="5003725"/>
            <a:ext cx="4538325" cy="21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13476" y="1997988"/>
            <a:ext cx="599837" cy="599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/>
          <p:nvPr/>
        </p:nvSpPr>
        <p:spPr>
          <a:xfrm>
            <a:off x="9713475" y="3066336"/>
            <a:ext cx="3606739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Average Book Rating</a:t>
            </a:r>
            <a:endParaRPr sz="2350" b="0" i="0" u="none" strike="noStrike" cap="none" dirty="0"/>
          </a:p>
        </p:txBody>
      </p:sp>
      <p:sp>
        <p:nvSpPr>
          <p:cNvPr id="158" name="Google Shape;158;p22"/>
          <p:cNvSpPr/>
          <p:nvPr/>
        </p:nvSpPr>
        <p:spPr>
          <a:xfrm>
            <a:off x="9713476" y="3508891"/>
            <a:ext cx="40773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Returns the average (1-5) rating for a given book_id from the FEEDBACK table</a:t>
            </a:r>
            <a:endParaRPr sz="1850" b="0" i="0" u="none" strike="noStrike" cap="none"/>
          </a:p>
        </p:txBody>
      </p:sp>
      <p:pic>
        <p:nvPicPr>
          <p:cNvPr id="159" name="Google Shape;159;p22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13475" y="4930375"/>
            <a:ext cx="4703600" cy="23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/>
          <p:nvPr/>
        </p:nvSpPr>
        <p:spPr>
          <a:xfrm>
            <a:off x="9713476" y="6591062"/>
            <a:ext cx="4077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None/>
            </a:pPr>
            <a:endParaRPr sz="1850" b="0" i="0" u="none" strike="noStrike" cap="none"/>
          </a:p>
        </p:txBody>
      </p:sp>
      <p:sp>
        <p:nvSpPr>
          <p:cNvPr id="161" name="Google Shape;161;p22"/>
          <p:cNvSpPr/>
          <p:nvPr/>
        </p:nvSpPr>
        <p:spPr>
          <a:xfrm>
            <a:off x="839748" y="7248049"/>
            <a:ext cx="12950904" cy="38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None/>
            </a:pPr>
            <a:endParaRPr sz="1850" b="0" i="0" u="none" strike="noStrike" cap="non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626269" y="492085"/>
            <a:ext cx="4473773" cy="55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lang="en-US" sz="3500" b="1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Views</a:t>
            </a:r>
            <a:endParaRPr sz="3500" b="1" i="0" u="none" strike="noStrike" cap="none"/>
          </a:p>
        </p:txBody>
      </p:sp>
      <p:sp>
        <p:nvSpPr>
          <p:cNvPr id="168" name="Google Shape;168;p23"/>
          <p:cNvSpPr/>
          <p:nvPr/>
        </p:nvSpPr>
        <p:spPr>
          <a:xfrm>
            <a:off x="873085" y="1207175"/>
            <a:ext cx="2236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Book </a:t>
            </a:r>
            <a:r>
              <a:rPr lang="en-US" sz="175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Information</a:t>
            </a:r>
            <a:endParaRPr sz="1750" b="1" i="0" u="none" strike="noStrike" cap="none"/>
          </a:p>
        </p:txBody>
      </p:sp>
      <p:sp>
        <p:nvSpPr>
          <p:cNvPr id="169" name="Google Shape;169;p23"/>
          <p:cNvSpPr/>
          <p:nvPr/>
        </p:nvSpPr>
        <p:spPr>
          <a:xfrm>
            <a:off x="873085" y="1517809"/>
            <a:ext cx="96756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Combines book, library, genre, and publisher details.</a:t>
            </a:r>
            <a:endParaRPr sz="1400" b="0" i="0" u="none" strike="noStrike" cap="none"/>
          </a:p>
        </p:txBody>
      </p:sp>
      <p:pic>
        <p:nvPicPr>
          <p:cNvPr id="170" name="Google Shape;170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635" y="1937776"/>
            <a:ext cx="9675495" cy="263163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/>
          <p:nvPr/>
        </p:nvSpPr>
        <p:spPr>
          <a:xfrm>
            <a:off x="4060150" y="5263515"/>
            <a:ext cx="9854565" cy="11430"/>
          </a:xfrm>
          <a:prstGeom prst="roundRect">
            <a:avLst>
              <a:gd name="adj" fmla="val 657570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823426" y="5198757"/>
            <a:ext cx="22368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1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Active Members</a:t>
            </a:r>
            <a:endParaRPr sz="1750" b="1" i="0" u="none" strike="noStrike" cap="none"/>
          </a:p>
        </p:txBody>
      </p:sp>
      <p:sp>
        <p:nvSpPr>
          <p:cNvPr id="173" name="Google Shape;173;p23"/>
          <p:cNvSpPr/>
          <p:nvPr/>
        </p:nvSpPr>
        <p:spPr>
          <a:xfrm>
            <a:off x="796876" y="5511841"/>
            <a:ext cx="41484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Merriweather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Shows members with active memberships.</a:t>
            </a:r>
            <a:endParaRPr sz="1400" b="0" i="0" u="none" strike="noStrike" cap="none"/>
          </a:p>
        </p:txBody>
      </p:sp>
      <p:sp>
        <p:nvSpPr>
          <p:cNvPr id="174" name="Google Shape;174;p23"/>
          <p:cNvSpPr/>
          <p:nvPr/>
        </p:nvSpPr>
        <p:spPr>
          <a:xfrm>
            <a:off x="626269" y="8143994"/>
            <a:ext cx="13377862" cy="28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100" y="5141670"/>
            <a:ext cx="9854576" cy="314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</Words>
  <Application>Microsoft Macintosh PowerPoint</Application>
  <PresentationFormat>Custom</PresentationFormat>
  <Paragraphs>73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Rutwik Ganagi</cp:lastModifiedBy>
  <cp:revision>3</cp:revision>
  <dcterms:modified xsi:type="dcterms:W3CDTF">2025-04-14T15:36:36Z</dcterms:modified>
</cp:coreProperties>
</file>